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676" r:id="rId5"/>
  </p:sldMasterIdLst>
  <p:notesMasterIdLst>
    <p:notesMasterId r:id="rId10"/>
  </p:notesMasterIdLst>
  <p:sldIdLst>
    <p:sldId id="257" r:id="rId6"/>
    <p:sldId id="271" r:id="rId7"/>
    <p:sldId id="27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DA846D-A0AE-B2FA-5E21-3806AA5E2B6C}" name="Nayonika Kulkarni" initials="NK" userId="S::Nayonika.10685671@ltimindtree.com::637c1d92-6ebc-4a76-89c6-6ae488487a3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05B"/>
    <a:srgbClr val="000000"/>
    <a:srgbClr val="013DAD"/>
    <a:srgbClr val="673BCD"/>
    <a:srgbClr val="010648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94694"/>
  </p:normalViewPr>
  <p:slideViewPr>
    <p:cSldViewPr snapToGrid="0">
      <p:cViewPr varScale="1">
        <p:scale>
          <a:sx n="107" d="100"/>
          <a:sy n="107" d="100"/>
        </p:scale>
        <p:origin x="97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tya Kulkarni" userId="84cae6b4-6a9a-4c0d-9341-b348f7a286d7" providerId="ADAL" clId="{DC5A2359-F3E8-4708-BD66-02B47517ED9E}"/>
    <pc:docChg chg="modSld">
      <pc:chgData name="Aditya Kulkarni" userId="84cae6b4-6a9a-4c0d-9341-b348f7a286d7" providerId="ADAL" clId="{DC5A2359-F3E8-4708-BD66-02B47517ED9E}" dt="2024-06-29T13:02:44.208" v="0" actId="164"/>
      <pc:docMkLst>
        <pc:docMk/>
      </pc:docMkLst>
      <pc:sldChg chg="addSp modSp">
        <pc:chgData name="Aditya Kulkarni" userId="84cae6b4-6a9a-4c0d-9341-b348f7a286d7" providerId="ADAL" clId="{DC5A2359-F3E8-4708-BD66-02B47517ED9E}" dt="2024-06-29T13:02:44.208" v="0" actId="164"/>
        <pc:sldMkLst>
          <pc:docMk/>
          <pc:sldMk cId="3103634635" sldId="271"/>
        </pc:sldMkLst>
      </pc:sldChg>
    </pc:docChg>
  </pc:docChgLst>
  <pc:docChgLst>
    <pc:chgData name="Anthony Pagare" userId="88cb4f47-1718-4b83-b7e3-9315deb978b9" providerId="ADAL" clId="{F4C8ECA7-E603-45A7-B68C-0253C9BAD216}"/>
    <pc:docChg chg="undo custSel addSld modSld sldOrd">
      <pc:chgData name="Anthony Pagare" userId="88cb4f47-1718-4b83-b7e3-9315deb978b9" providerId="ADAL" clId="{F4C8ECA7-E603-45A7-B68C-0253C9BAD216}" dt="2024-07-02T07:20:57.825" v="748" actId="1076"/>
      <pc:docMkLst>
        <pc:docMk/>
      </pc:docMkLst>
      <pc:sldChg chg="addSp delSp modSp mod ord modShow chgLayout">
        <pc:chgData name="Anthony Pagare" userId="88cb4f47-1718-4b83-b7e3-9315deb978b9" providerId="ADAL" clId="{F4C8ECA7-E603-45A7-B68C-0253C9BAD216}" dt="2024-06-26T08:34:29.647" v="290"/>
        <pc:sldMkLst>
          <pc:docMk/>
          <pc:sldMk cId="681865785" sldId="264"/>
        </pc:sldMkLst>
      </pc:sldChg>
      <pc:sldChg chg="addSp delSp modSp mod">
        <pc:chgData name="Anthony Pagare" userId="88cb4f47-1718-4b83-b7e3-9315deb978b9" providerId="ADAL" clId="{F4C8ECA7-E603-45A7-B68C-0253C9BAD216}" dt="2024-07-02T07:20:57.825" v="748" actId="1076"/>
        <pc:sldMkLst>
          <pc:docMk/>
          <pc:sldMk cId="3117675785" sldId="270"/>
        </pc:sldMkLst>
      </pc:sldChg>
      <pc:sldChg chg="addSp delSp modSp add mod">
        <pc:chgData name="Anthony Pagare" userId="88cb4f47-1718-4b83-b7e3-9315deb978b9" providerId="ADAL" clId="{F4C8ECA7-E603-45A7-B68C-0253C9BAD216}" dt="2024-06-26T13:21:33.186" v="294" actId="3064"/>
        <pc:sldMkLst>
          <pc:docMk/>
          <pc:sldMk cId="3103634635" sldId="271"/>
        </pc:sldMkLst>
      </pc:sldChg>
      <pc:sldChg chg="add mod ord modShow">
        <pc:chgData name="Anthony Pagare" userId="88cb4f47-1718-4b83-b7e3-9315deb978b9" providerId="ADAL" clId="{F4C8ECA7-E603-45A7-B68C-0253C9BAD216}" dt="2024-06-27T09:01:58.857" v="738"/>
        <pc:sldMkLst>
          <pc:docMk/>
          <pc:sldMk cId="4276008030" sldId="272"/>
        </pc:sldMkLst>
      </pc:sldChg>
    </pc:docChg>
  </pc:docChgLst>
  <pc:docChgLst>
    <pc:chgData name="Madhav Avhad" userId="92501675-7415-4461-a321-6b3b94ce0aa0" providerId="ADAL" clId="{0A8D3FF5-D01F-3143-B63A-A69D923F3DDF}"/>
    <pc:docChg chg="delSld">
      <pc:chgData name="Madhav Avhad" userId="92501675-7415-4461-a321-6b3b94ce0aa0" providerId="ADAL" clId="{0A8D3FF5-D01F-3143-B63A-A69D923F3DDF}" dt="2025-02-10T09:15:59.918" v="1" actId="2696"/>
      <pc:docMkLst>
        <pc:docMk/>
      </pc:docMkLst>
      <pc:sldChg chg="del">
        <pc:chgData name="Madhav Avhad" userId="92501675-7415-4461-a321-6b3b94ce0aa0" providerId="ADAL" clId="{0A8D3FF5-D01F-3143-B63A-A69D923F3DDF}" dt="2025-02-10T09:15:59.918" v="1" actId="2696"/>
        <pc:sldMkLst>
          <pc:docMk/>
          <pc:sldMk cId="681865785" sldId="264"/>
        </pc:sldMkLst>
      </pc:sldChg>
      <pc:sldChg chg="del">
        <pc:chgData name="Madhav Avhad" userId="92501675-7415-4461-a321-6b3b94ce0aa0" providerId="ADAL" clId="{0A8D3FF5-D01F-3143-B63A-A69D923F3DDF}" dt="2025-02-10T09:15:59.912" v="0" actId="2696"/>
        <pc:sldMkLst>
          <pc:docMk/>
          <pc:sldMk cId="4276008030" sldId="272"/>
        </pc:sldMkLst>
      </pc:sldChg>
    </pc:docChg>
  </pc:docChgLst>
  <pc:docChgLst>
    <pc:chgData name="Aditya Kulkarni" userId="84cae6b4-6a9a-4c0d-9341-b348f7a286d7" providerId="ADAL" clId="{DEB69379-1E37-4746-86F7-3C7C893F2922}"/>
    <pc:docChg chg="undo custSel delSld modSld">
      <pc:chgData name="Aditya Kulkarni" userId="84cae6b4-6a9a-4c0d-9341-b348f7a286d7" providerId="ADAL" clId="{DEB69379-1E37-4746-86F7-3C7C893F2922}" dt="2024-06-23T15:12:30.366" v="528" actId="465"/>
      <pc:docMkLst>
        <pc:docMk/>
      </pc:docMkLst>
      <pc:sldChg chg="modSp mod">
        <pc:chgData name="Aditya Kulkarni" userId="84cae6b4-6a9a-4c0d-9341-b348f7a286d7" providerId="ADAL" clId="{DEB69379-1E37-4746-86F7-3C7C893F2922}" dt="2024-06-23T15:11:10.671" v="442"/>
        <pc:sldMkLst>
          <pc:docMk/>
          <pc:sldMk cId="838643872" sldId="257"/>
        </pc:sldMkLst>
      </pc:sldChg>
      <pc:sldChg chg="addSp delSp modSp mod">
        <pc:chgData name="Aditya Kulkarni" userId="84cae6b4-6a9a-4c0d-9341-b348f7a286d7" providerId="ADAL" clId="{DEB69379-1E37-4746-86F7-3C7C893F2922}" dt="2024-06-23T15:04:38.227" v="13" actId="207"/>
        <pc:sldMkLst>
          <pc:docMk/>
          <pc:sldMk cId="681865785" sldId="264"/>
        </pc:sldMkLst>
      </pc:sldChg>
      <pc:sldChg chg="del">
        <pc:chgData name="Aditya Kulkarni" userId="84cae6b4-6a9a-4c0d-9341-b348f7a286d7" providerId="ADAL" clId="{DEB69379-1E37-4746-86F7-3C7C893F2922}" dt="2024-06-23T15:10:54.831" v="439" actId="47"/>
        <pc:sldMkLst>
          <pc:docMk/>
          <pc:sldMk cId="3775874162" sldId="268"/>
        </pc:sldMkLst>
      </pc:sldChg>
      <pc:sldChg chg="addSp delSp modSp mod">
        <pc:chgData name="Aditya Kulkarni" userId="84cae6b4-6a9a-4c0d-9341-b348f7a286d7" providerId="ADAL" clId="{DEB69379-1E37-4746-86F7-3C7C893F2922}" dt="2024-06-23T15:12:30.366" v="528" actId="465"/>
        <pc:sldMkLst>
          <pc:docMk/>
          <pc:sldMk cId="3117675785" sldId="270"/>
        </pc:sldMkLst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CEFC3-E2D0-4580-9ECA-2AF569219A1E}" type="datetimeFigureOut">
              <a:rPr lang="en-IN" smtClean="0"/>
              <a:t>10/02/25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53A60-5364-4F9E-B375-3207804AC6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06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153A60-5364-4F9E-B375-3207804AC61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5340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D4EB5-3E02-614B-BB18-668BE673F4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786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emf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FCA1E3-3298-9140-FFB4-72CEAF7C805E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5D30BE-7ACD-7235-1775-0FFA2D8904AF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4D6B2F-B4AE-A3B5-9C03-4E75016DB4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77C972-389D-9E96-E420-6986C0C026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DC75C1-0D1B-684B-D319-267B5909AE02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471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3687C577-048B-1FA1-0916-995ED5796B0C}"/>
              </a:ext>
            </a:extLst>
          </p:cNvPr>
          <p:cNvSpPr/>
          <p:nvPr userDrawn="1"/>
        </p:nvSpPr>
        <p:spPr>
          <a:xfrm rot="-5400000">
            <a:off x="2888672" y="-2888672"/>
            <a:ext cx="6414655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chemeClr val="bg1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391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FC54D1F2-D377-D3E0-AF3C-5B8929A1DFCA}"/>
              </a:ext>
            </a:extLst>
          </p:cNvPr>
          <p:cNvSpPr/>
          <p:nvPr userDrawn="1"/>
        </p:nvSpPr>
        <p:spPr>
          <a:xfrm rot="-5400000">
            <a:off x="2923309" y="-2923309"/>
            <a:ext cx="6345382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7555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78557769-7E98-AC95-7A3B-9FD3D93BBF9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47724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017E8AAD-F0C0-1CBC-68B7-41968483903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197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2">
            <a:extLst>
              <a:ext uri="{FF2B5EF4-FFF2-40B4-BE49-F238E27FC236}">
                <a16:creationId xmlns:a16="http://schemas.microsoft.com/office/drawing/2014/main" id="{35529C05-3217-CF18-E95C-BAAF16D69198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954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">
            <a:extLst>
              <a:ext uri="{FF2B5EF4-FFF2-40B4-BE49-F238E27FC236}">
                <a16:creationId xmlns:a16="http://schemas.microsoft.com/office/drawing/2014/main" id="{F8935D78-F32A-112D-E0D4-4965B8BAAC5F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0652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9E858AB8-CC71-90D1-A126-89842A19EBBE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20997048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FAE92-0087-A6CB-2835-E9B8992F2E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50" y="-1378"/>
            <a:ext cx="12194450" cy="6859378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FC5B7B3-CC29-9E80-737D-CB9485DADE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1053" y="3632304"/>
            <a:ext cx="3745953" cy="757130"/>
          </a:xfrm>
          <a:noFill/>
        </p:spPr>
        <p:txBody>
          <a:bodyPr wrap="square" rtlCol="0">
            <a:spAutoFit/>
          </a:bodyPr>
          <a:lstStyle>
            <a:lvl1pPr algn="l">
              <a:defRPr lang="en-US" sz="2400" b="1" dirty="0">
                <a:solidFill>
                  <a:schemeClr val="accent3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272AE8E-DD74-36ED-0408-AF7A8E733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053" y="5515499"/>
            <a:ext cx="5002530" cy="553482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13E99AF-1DBE-CB1F-C599-FF545B5A5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053" y="6068981"/>
            <a:ext cx="5584947" cy="439769"/>
          </a:xfrm>
        </p:spPr>
        <p:txBody>
          <a:bodyPr>
            <a:norm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GB"/>
              <a:t>Presenter Name | Month, 20XX</a:t>
            </a:r>
            <a:endParaRPr lang="en-US"/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D18ED2C9-FBE3-4D72-D3FC-2C77043120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1176" y="349250"/>
            <a:ext cx="2230867" cy="41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F656F8-AB61-AEDD-A264-E9E1C620A8C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1053" y="1917596"/>
            <a:ext cx="40386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767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D64441-8BCD-7408-C27F-2F0C8A3B39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09226F-229F-7B82-863B-3BDB96CFC5DE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E63667-AB98-6F8A-81FB-92E67431DB3D}"/>
              </a:ext>
            </a:extLst>
          </p:cNvPr>
          <p:cNvSpPr txBox="1"/>
          <p:nvPr userDrawn="1"/>
        </p:nvSpPr>
        <p:spPr>
          <a:xfrm>
            <a:off x="2553221" y="2875001"/>
            <a:ext cx="708555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600" b="1" i="0">
                <a:solidFill>
                  <a:schemeClr val="bg2"/>
                </a:solidFill>
                <a:latin typeface="Frutiger LT Pro 55 Roman" panose="020B0602020204020204" pitchFamily="34" charset="77"/>
              </a:rPr>
              <a:t>Thank You</a:t>
            </a:r>
            <a:endParaRPr lang="en-US" sz="5400" b="1" i="0">
              <a:solidFill>
                <a:schemeClr val="bg2"/>
              </a:solidFill>
              <a:latin typeface="Frutiger LT Pro 55 Roman" panose="020B06020202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4229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07F311-1457-5C29-EE73-31AD6BF27B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FD578D-6F1C-785E-4DEE-F4DB60857D0B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52C3C2-02C9-7E19-4265-285ACAE2C3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31F22B-AEE5-D2EC-7731-5BBF05B213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2792F2-B64A-1019-78BE-D5B5A171BC48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001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AC8710-3874-585E-79C1-EB0F1E231E06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28C24-D4D9-1F34-9AA5-7D2400FDBF64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CF873D-6CFF-0E04-0739-479F69D6E6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C5DFA6-3E36-EC0D-AD31-6912907EA7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2AEFDD8-B6C7-EB68-7105-6513A80A0C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88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6A441A4-32D2-D862-FBD4-36105BE98FC5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9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A094102-CCF4-B804-0BAE-3F853A423999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617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DF1BD3-5D79-5DE1-42E0-786F8696E331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00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ACCD4F-7873-9234-92E4-43DA62DB3F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58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FAE92-0087-A6CB-2835-E9B8992F2E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50" y="-1378"/>
            <a:ext cx="12194450" cy="6859378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FC5B7B3-CC29-9E80-737D-CB9485DADE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1053" y="3632304"/>
            <a:ext cx="3745953" cy="757130"/>
          </a:xfrm>
          <a:noFill/>
        </p:spPr>
        <p:txBody>
          <a:bodyPr wrap="square" rtlCol="0">
            <a:spAutoFit/>
          </a:bodyPr>
          <a:lstStyle>
            <a:lvl1pPr algn="l">
              <a:defRPr lang="en-US" sz="2400" b="1" dirty="0">
                <a:solidFill>
                  <a:schemeClr val="accent3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272AE8E-DD74-36ED-0408-AF7A8E733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053" y="5515499"/>
            <a:ext cx="5002530" cy="553482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13E99AF-1DBE-CB1F-C599-FF545B5A5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053" y="6068981"/>
            <a:ext cx="5584947" cy="439769"/>
          </a:xfrm>
        </p:spPr>
        <p:txBody>
          <a:bodyPr>
            <a:norm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GB"/>
              <a:t>Presenter Name | Month, 20XX</a:t>
            </a:r>
            <a:endParaRPr lang="en-US"/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D18ED2C9-FBE3-4D72-D3FC-2C77043120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1176" y="349250"/>
            <a:ext cx="2230867" cy="41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F656F8-AB61-AEDD-A264-E9E1C620A8C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1053" y="1917596"/>
            <a:ext cx="40386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385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D64441-8BCD-7408-C27F-2F0C8A3B39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09226F-229F-7B82-863B-3BDB96CFC5DE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E63667-AB98-6F8A-81FB-92E67431DB3D}"/>
              </a:ext>
            </a:extLst>
          </p:cNvPr>
          <p:cNvSpPr txBox="1"/>
          <p:nvPr userDrawn="1"/>
        </p:nvSpPr>
        <p:spPr>
          <a:xfrm>
            <a:off x="2553221" y="2875001"/>
            <a:ext cx="708555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600" b="1" i="0">
                <a:solidFill>
                  <a:schemeClr val="bg2"/>
                </a:solidFill>
                <a:latin typeface="Frutiger LT Pro 55 Roman" panose="020B0602020204020204" pitchFamily="34" charset="77"/>
              </a:rPr>
              <a:t>Thank You</a:t>
            </a:r>
            <a:endParaRPr lang="en-US" sz="5400" b="1" i="0">
              <a:solidFill>
                <a:schemeClr val="bg2"/>
              </a:solidFill>
              <a:latin typeface="Frutiger LT Pro 55 Roman" panose="020B06020202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68471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73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71" r:id="rId3"/>
    <p:sldLayoutId id="2147483666" r:id="rId4"/>
    <p:sldLayoutId id="2147483667" r:id="rId5"/>
    <p:sldLayoutId id="2147483668" r:id="rId6"/>
    <p:sldLayoutId id="2147483669" r:id="rId7"/>
    <p:sldLayoutId id="2147483674" r:id="rId8"/>
    <p:sldLayoutId id="214748367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068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1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microsoft.com/office/2007/relationships/hdphoto" Target="../media/hdphoto1.wdp"/><Relationship Id="rId11" Type="http://schemas.openxmlformats.org/officeDocument/2006/relationships/image" Target="../media/image16.png"/><Relationship Id="rId5" Type="http://schemas.openxmlformats.org/officeDocument/2006/relationships/image" Target="../media/image13.png"/><Relationship Id="rId10" Type="http://schemas.microsoft.com/office/2007/relationships/hdphoto" Target="../media/hdphoto3.wdp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76A3A9-EFA8-78E0-D6D5-5F8746EAF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052" y="3798503"/>
            <a:ext cx="7512071" cy="424732"/>
          </a:xfrm>
        </p:spPr>
        <p:txBody>
          <a:bodyPr/>
          <a:lstStyle/>
          <a:p>
            <a:r>
              <a:rPr lang="en-US" i="1" dirty="0" err="1">
                <a:solidFill>
                  <a:schemeClr val="bg1"/>
                </a:solidFill>
              </a:rPr>
              <a:t>CodeEZ</a:t>
            </a:r>
            <a:r>
              <a:rPr lang="en-US" i="1" dirty="0">
                <a:solidFill>
                  <a:schemeClr val="bg1"/>
                </a:solidFill>
              </a:rPr>
              <a:t>. AI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E14772-869D-F194-A7E2-983882FAB3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053" y="4684226"/>
            <a:ext cx="5002530" cy="553482"/>
          </a:xfrm>
        </p:spPr>
        <p:txBody>
          <a:bodyPr/>
          <a:lstStyle/>
          <a:p>
            <a:r>
              <a:rPr lang="en-US"/>
              <a:t>July 2024</a:t>
            </a:r>
          </a:p>
        </p:txBody>
      </p:sp>
    </p:spTree>
    <p:extLst>
      <p:ext uri="{BB962C8B-B14F-4D97-AF65-F5344CB8AC3E}">
        <p14:creationId xmlns:p14="http://schemas.microsoft.com/office/powerpoint/2010/main" val="838643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>
            <a:extLst>
              <a:ext uri="{FF2B5EF4-FFF2-40B4-BE49-F238E27FC236}">
                <a16:creationId xmlns:a16="http://schemas.microsoft.com/office/drawing/2014/main" id="{C339BA9D-E5E4-F934-9B39-7D6231A0517F}"/>
              </a:ext>
            </a:extLst>
          </p:cNvPr>
          <p:cNvGrpSpPr/>
          <p:nvPr/>
        </p:nvGrpSpPr>
        <p:grpSpPr>
          <a:xfrm>
            <a:off x="342900" y="4716695"/>
            <a:ext cx="2849553" cy="1709732"/>
            <a:chOff x="342900" y="4716695"/>
            <a:chExt cx="2849553" cy="1709732"/>
          </a:xfrm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F07F078B-51A8-B41A-E7ED-B60CCD9D98D7}"/>
                </a:ext>
              </a:extLst>
            </p:cNvPr>
            <p:cNvGrpSpPr/>
            <p:nvPr/>
          </p:nvGrpSpPr>
          <p:grpSpPr>
            <a:xfrm>
              <a:off x="719386" y="4845020"/>
              <a:ext cx="2097486" cy="1326097"/>
              <a:chOff x="719386" y="4845020"/>
              <a:chExt cx="2097486" cy="1326097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4D566E3F-59C6-5F3F-03FF-21407044D384}"/>
                  </a:ext>
                </a:extLst>
              </p:cNvPr>
              <p:cNvSpPr/>
              <p:nvPr/>
            </p:nvSpPr>
            <p:spPr>
              <a:xfrm>
                <a:off x="719386" y="4845020"/>
                <a:ext cx="2097486" cy="132609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F2874A1D-ED8F-DE2F-08F7-98EF021D0A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48101" y="4888356"/>
                <a:ext cx="1212165" cy="1256759"/>
              </a:xfrm>
              <a:prstGeom prst="rect">
                <a:avLst/>
              </a:prstGeom>
            </p:spPr>
          </p:pic>
        </p:grpSp>
        <p:pic>
          <p:nvPicPr>
            <p:cNvPr id="81" name="Picture 80" descr="A close-up of a computer&#10;&#10;Description automatically generated">
              <a:extLst>
                <a:ext uri="{FF2B5EF4-FFF2-40B4-BE49-F238E27FC236}">
                  <a16:creationId xmlns:a16="http://schemas.microsoft.com/office/drawing/2014/main" id="{D71E6D8D-84B8-CEED-B210-D57554E19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900" y="4716695"/>
              <a:ext cx="2849553" cy="1709732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29BAB5B-559E-711A-CE01-B2EB9385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63" y="103110"/>
            <a:ext cx="11413874" cy="1325563"/>
          </a:xfrm>
        </p:spPr>
        <p:txBody>
          <a:bodyPr/>
          <a:lstStyle/>
          <a:p>
            <a:r>
              <a:rPr lang="en-US" dirty="0">
                <a:latin typeface="Frutiger LT Pro 45 Light" panose="020B0403030504020204" pitchFamily="34" charset="0"/>
              </a:rPr>
              <a:t>Improving Developer Productivity &amp; Code Quality using </a:t>
            </a:r>
            <a:r>
              <a:rPr lang="en-US" dirty="0" err="1">
                <a:latin typeface="Frutiger LT Pro 45 Light" panose="020B0403030504020204" pitchFamily="34" charset="0"/>
              </a:rPr>
              <a:t>CodeEZ</a:t>
            </a:r>
            <a:r>
              <a:rPr lang="en-US" dirty="0">
                <a:latin typeface="Frutiger LT Pro 45 Light" panose="020B0403030504020204" pitchFamily="34" charset="0"/>
              </a:rPr>
              <a:t>. AI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3A7D859-89FF-3D6B-BCFC-2BD363F8E45B}"/>
              </a:ext>
            </a:extLst>
          </p:cNvPr>
          <p:cNvSpPr/>
          <p:nvPr/>
        </p:nvSpPr>
        <p:spPr>
          <a:xfrm>
            <a:off x="3733468" y="2924801"/>
            <a:ext cx="2074470" cy="575054"/>
          </a:xfrm>
          <a:prstGeom prst="roundRect">
            <a:avLst/>
          </a:prstGeom>
          <a:solidFill>
            <a:srgbClr val="002060"/>
          </a:solidFill>
        </p:spPr>
        <p:txBody>
          <a:bodyPr wrap="square" anchor="ctr">
            <a:noAutofit/>
          </a:bodyPr>
          <a:lstStyle/>
          <a:p>
            <a:pPr algn="ctr" defTabSz="914400"/>
            <a:r>
              <a:rPr lang="en-US" b="1" dirty="0">
                <a:solidFill>
                  <a:prstClr val="white"/>
                </a:solidFill>
                <a:latin typeface="Frutiger LT Pro 45 Light" panose="020B0403030504020204" pitchFamily="34" charset="0"/>
                <a:cs typeface="Calibri" panose="020F0502020204030204" pitchFamily="34" charset="0"/>
              </a:rPr>
              <a:t>Suggest Code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DD847A8-3CD1-3725-FD28-770637B40289}"/>
              </a:ext>
            </a:extLst>
          </p:cNvPr>
          <p:cNvSpPr/>
          <p:nvPr/>
        </p:nvSpPr>
        <p:spPr>
          <a:xfrm>
            <a:off x="3733468" y="3702479"/>
            <a:ext cx="2074470" cy="575055"/>
          </a:xfrm>
          <a:prstGeom prst="roundRect">
            <a:avLst/>
          </a:prstGeom>
          <a:solidFill>
            <a:srgbClr val="00B0F0"/>
          </a:solidFill>
        </p:spPr>
        <p:txBody>
          <a:bodyPr wrap="square" anchor="ctr">
            <a:noAutofit/>
          </a:bodyPr>
          <a:lstStyle/>
          <a:p>
            <a:pPr algn="ctr" defTabSz="914400"/>
            <a:r>
              <a:rPr lang="en-US" b="1">
                <a:solidFill>
                  <a:prstClr val="white"/>
                </a:solidFill>
                <a:latin typeface="Frutiger LT Pro 45 Light" panose="020B0403030504020204" pitchFamily="34" charset="0"/>
                <a:cs typeface="Calibri" panose="020F0502020204030204" pitchFamily="34" charset="0"/>
              </a:rPr>
              <a:t>Review Code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9EC2003-F83C-2691-DD4B-800441DBCFA8}"/>
              </a:ext>
            </a:extLst>
          </p:cNvPr>
          <p:cNvSpPr/>
          <p:nvPr/>
        </p:nvSpPr>
        <p:spPr>
          <a:xfrm>
            <a:off x="3733468" y="4447558"/>
            <a:ext cx="2074470" cy="575055"/>
          </a:xfrm>
          <a:prstGeom prst="roundRect">
            <a:avLst/>
          </a:prstGeom>
          <a:solidFill>
            <a:srgbClr val="0070C0"/>
          </a:solidFill>
        </p:spPr>
        <p:txBody>
          <a:bodyPr wrap="square" anchor="ctr">
            <a:noAutofit/>
          </a:bodyPr>
          <a:lstStyle/>
          <a:p>
            <a:pPr algn="ctr" defTabSz="914400">
              <a:lnSpc>
                <a:spcPts val="1800"/>
              </a:lnSpc>
            </a:pPr>
            <a:r>
              <a:rPr lang="en-US" b="1">
                <a:solidFill>
                  <a:prstClr val="white"/>
                </a:solidFill>
                <a:latin typeface="Frutiger LT Pro 45 Light" panose="020B0403030504020204" pitchFamily="34" charset="0"/>
                <a:cs typeface="Calibri" panose="020F0502020204030204" pitchFamily="34" charset="0"/>
              </a:rPr>
              <a:t>Document Code</a:t>
            </a:r>
            <a:endParaRPr lang="en-IN" b="1">
              <a:solidFill>
                <a:prstClr val="white"/>
              </a:solidFill>
              <a:latin typeface="Frutiger LT Pro 45 Light" panose="020B040303050402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15EBC2-0220-E1C5-1749-2C2F8B3C6FF6}"/>
              </a:ext>
            </a:extLst>
          </p:cNvPr>
          <p:cNvSpPr txBox="1"/>
          <p:nvPr/>
        </p:nvSpPr>
        <p:spPr>
          <a:xfrm>
            <a:off x="6348953" y="1856028"/>
            <a:ext cx="3557047" cy="1296000"/>
          </a:xfrm>
          <a:prstGeom prst="roundRect">
            <a:avLst>
              <a:gd name="adj" fmla="val 10787"/>
            </a:avLst>
          </a:prstGeom>
          <a:solidFill>
            <a:schemeClr val="bg1"/>
          </a:solidFill>
          <a:ln w="15875">
            <a:solidFill>
              <a:srgbClr val="002060"/>
            </a:solidFill>
          </a:ln>
        </p:spPr>
        <p:txBody>
          <a:bodyPr wrap="square" lIns="91440" tIns="0" rIns="91440" bIns="0" anchor="ctr">
            <a:noAutofit/>
          </a:bodyPr>
          <a:lstStyle/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Provides recommendations to the developer on source code based on free text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Faster coding cycle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Reduced defects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33994F-78A1-8511-FA16-B42F72B80629}"/>
              </a:ext>
            </a:extLst>
          </p:cNvPr>
          <p:cNvSpPr txBox="1"/>
          <p:nvPr/>
        </p:nvSpPr>
        <p:spPr>
          <a:xfrm>
            <a:off x="6348953" y="3342006"/>
            <a:ext cx="3557047" cy="1296000"/>
          </a:xfrm>
          <a:prstGeom prst="roundRect">
            <a:avLst>
              <a:gd name="adj" fmla="val 7848"/>
            </a:avLst>
          </a:prstGeom>
          <a:solidFill>
            <a:schemeClr val="bg1"/>
          </a:solidFill>
          <a:ln w="15875">
            <a:solidFill>
              <a:srgbClr val="00B0F0"/>
            </a:solidFill>
          </a:ln>
        </p:spPr>
        <p:txBody>
          <a:bodyPr wrap="square" lIns="91440" tIns="0" rIns="91440" bIns="0" anchor="ctr">
            <a:noAutofit/>
          </a:bodyPr>
          <a:lstStyle/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Reviews the existing code for correctness 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Provides recommendations on best practices to be followed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Provides performance improvement recommendations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9DD3B6-B153-2CDD-5864-5D446E1C6BBB}"/>
              </a:ext>
            </a:extLst>
          </p:cNvPr>
          <p:cNvSpPr txBox="1"/>
          <p:nvPr/>
        </p:nvSpPr>
        <p:spPr>
          <a:xfrm>
            <a:off x="6348953" y="4795384"/>
            <a:ext cx="3557047" cy="1296000"/>
          </a:xfrm>
          <a:prstGeom prst="roundRect">
            <a:avLst>
              <a:gd name="adj" fmla="val 10787"/>
            </a:avLst>
          </a:prstGeom>
          <a:solidFill>
            <a:schemeClr val="bg1"/>
          </a:solidFill>
          <a:ln w="15875">
            <a:solidFill>
              <a:srgbClr val="0070C0"/>
            </a:solidFill>
          </a:ln>
        </p:spPr>
        <p:txBody>
          <a:bodyPr wrap="square" lIns="91440" tIns="0" rIns="91440" bIns="0" anchor="ctr">
            <a:noAutofit/>
          </a:bodyPr>
          <a:lstStyle/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Document legacy code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Generate Technical documentation from code</a:t>
            </a:r>
          </a:p>
          <a:p>
            <a:pPr marL="180000" marR="0" lvl="1" indent="-180000" defTabSz="914332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Pct val="100000"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  <a:ea typeface="ヒラギノ角ゴ Pro W3"/>
                <a:cs typeface="Calibri Light" panose="020F0302020204030204" pitchFamily="34" charset="0"/>
              </a:rPr>
              <a:t>Generate business process documentation from code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74076C7E-5795-7135-C0C2-68894C74FE96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5807938" y="2504028"/>
            <a:ext cx="541015" cy="708300"/>
          </a:xfrm>
          <a:prstGeom prst="bentConnector3">
            <a:avLst/>
          </a:prstGeom>
          <a:noFill/>
          <a:ln w="15875" cap="flat" cmpd="sng" algn="ctr">
            <a:solidFill>
              <a:srgbClr val="00206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E127A66B-85AE-6ACA-2E59-B26E3EA5D422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5807938" y="4735086"/>
            <a:ext cx="541015" cy="708298"/>
          </a:xfrm>
          <a:prstGeom prst="bentConnector3">
            <a:avLst>
              <a:gd name="adj1" fmla="val 50000"/>
            </a:avLst>
          </a:prstGeom>
          <a:noFill/>
          <a:ln w="15875" cap="flat" cmpd="sng" algn="ctr">
            <a:solidFill>
              <a:srgbClr val="0070C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3D0F4C6-B88E-241C-393B-94F891A5070C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 flipV="1">
            <a:off x="5807938" y="3990006"/>
            <a:ext cx="541015" cy="1"/>
          </a:xfrm>
          <a:prstGeom prst="straightConnector1">
            <a:avLst/>
          </a:prstGeom>
          <a:noFill/>
          <a:ln w="15875" cap="flat" cmpd="sng" algn="ctr">
            <a:solidFill>
              <a:srgbClr val="00B0F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815B0B17-78DF-24B4-A7C3-B21BC0A04C03}"/>
              </a:ext>
            </a:extLst>
          </p:cNvPr>
          <p:cNvSpPr txBox="1"/>
          <p:nvPr/>
        </p:nvSpPr>
        <p:spPr>
          <a:xfrm>
            <a:off x="10635142" y="3352446"/>
            <a:ext cx="1273458" cy="1275120"/>
          </a:xfrm>
          <a:prstGeom prst="ellipse">
            <a:avLst/>
          </a:prstGeom>
          <a:gradFill flip="none" rotWithShape="1">
            <a:gsLst>
              <a:gs pos="92000">
                <a:srgbClr val="002060"/>
              </a:gs>
              <a:gs pos="52000">
                <a:srgbClr val="0070C0"/>
              </a:gs>
              <a:gs pos="0">
                <a:srgbClr val="00B0F0"/>
              </a:gs>
            </a:gsLst>
            <a:lin ang="8100000" scaled="1"/>
            <a:tileRect/>
          </a:gradFill>
          <a:ln w="12700">
            <a:noFill/>
          </a:ln>
        </p:spPr>
        <p:txBody>
          <a:bodyPr wrap="square" lIns="0" rIns="0" rtlCol="0" anchor="ctr">
            <a:noAutofit/>
          </a:bodyPr>
          <a:lstStyle/>
          <a:p>
            <a:pPr algn="ctr" defTabSz="914400"/>
            <a:r>
              <a:rPr lang="en-US" sz="2400" b="1" dirty="0">
                <a:solidFill>
                  <a:schemeClr val="bg1"/>
                </a:solidFill>
                <a:latin typeface="Frutiger LT Pro 45 Light" panose="020B0403030504020204" pitchFamily="34" charset="0"/>
              </a:rPr>
              <a:t>20%-30%</a:t>
            </a:r>
            <a:endParaRPr lang="en-IN" sz="2400" b="1" dirty="0">
              <a:solidFill>
                <a:schemeClr val="bg1"/>
              </a:solidFill>
              <a:latin typeface="Frutiger LT Pro 45 Light" panose="020B0403030504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F2DC36-0DD8-8031-7E0E-103B33591730}"/>
              </a:ext>
            </a:extLst>
          </p:cNvPr>
          <p:cNvSpPr txBox="1"/>
          <p:nvPr/>
        </p:nvSpPr>
        <p:spPr>
          <a:xfrm>
            <a:off x="10523733" y="2721683"/>
            <a:ext cx="14962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b="1" dirty="0">
                <a:solidFill>
                  <a:srgbClr val="000000"/>
                </a:solidFill>
                <a:latin typeface="Frutiger LT Pro 45 Light" panose="020B0403030504020204" pitchFamily="34" charset="0"/>
              </a:rPr>
              <a:t>Productivity Improvement</a:t>
            </a:r>
            <a:endParaRPr lang="en-IN" sz="1600" b="1" dirty="0">
              <a:solidFill>
                <a:srgbClr val="000000"/>
              </a:solidFill>
              <a:latin typeface="Frutiger LT Pro 45 Light" panose="020B0403030504020204" pitchFamily="34" charset="0"/>
            </a:endParaRPr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78E5549A-6AD2-4C51-2296-9B40B4B5441B}"/>
              </a:ext>
            </a:extLst>
          </p:cNvPr>
          <p:cNvCxnSpPr>
            <a:cxnSpLocks/>
            <a:stCxn id="11" idx="3"/>
            <a:endCxn id="24" idx="2"/>
          </p:cNvCxnSpPr>
          <p:nvPr/>
        </p:nvCxnSpPr>
        <p:spPr>
          <a:xfrm flipV="1">
            <a:off x="9906000" y="3990006"/>
            <a:ext cx="729142" cy="1453378"/>
          </a:xfrm>
          <a:prstGeom prst="bentConnector3">
            <a:avLst>
              <a:gd name="adj1" fmla="val 50000"/>
            </a:avLst>
          </a:prstGeom>
          <a:noFill/>
          <a:ln w="15875" cap="flat" cmpd="sng" algn="ctr">
            <a:solidFill>
              <a:srgbClr val="0070C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AB7AE674-2623-A7E5-753A-FD620A812837}"/>
              </a:ext>
            </a:extLst>
          </p:cNvPr>
          <p:cNvCxnSpPr>
            <a:cxnSpLocks/>
            <a:stCxn id="10" idx="3"/>
            <a:endCxn id="24" idx="2"/>
          </p:cNvCxnSpPr>
          <p:nvPr/>
        </p:nvCxnSpPr>
        <p:spPr>
          <a:xfrm>
            <a:off x="9906000" y="3990006"/>
            <a:ext cx="729142" cy="0"/>
          </a:xfrm>
          <a:prstGeom prst="straightConnector1">
            <a:avLst/>
          </a:prstGeom>
          <a:noFill/>
          <a:ln w="15875" cap="flat" cmpd="sng" algn="ctr">
            <a:solidFill>
              <a:srgbClr val="00B0F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16219302-6C16-DE43-24B6-46BA93EB7890}"/>
              </a:ext>
            </a:extLst>
          </p:cNvPr>
          <p:cNvCxnSpPr>
            <a:cxnSpLocks/>
            <a:stCxn id="9" idx="3"/>
            <a:endCxn id="24" idx="2"/>
          </p:cNvCxnSpPr>
          <p:nvPr/>
        </p:nvCxnSpPr>
        <p:spPr>
          <a:xfrm>
            <a:off x="9906000" y="2504028"/>
            <a:ext cx="729142" cy="1485978"/>
          </a:xfrm>
          <a:prstGeom prst="bentConnector3">
            <a:avLst/>
          </a:prstGeom>
          <a:noFill/>
          <a:ln w="15875" cap="flat" cmpd="sng" algn="ctr">
            <a:solidFill>
              <a:srgbClr val="002060"/>
            </a:solidFill>
            <a:prstDash val="solid"/>
            <a:miter lim="800000"/>
            <a:tailEnd type="triangle" w="lg" len="lg"/>
          </a:ln>
          <a:effectLst/>
        </p:spPr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45225F05-DCDA-EDD2-7DEA-68D532D688A0}"/>
              </a:ext>
            </a:extLst>
          </p:cNvPr>
          <p:cNvSpPr txBox="1"/>
          <p:nvPr/>
        </p:nvSpPr>
        <p:spPr>
          <a:xfrm>
            <a:off x="1148242" y="3352446"/>
            <a:ext cx="1273458" cy="1275120"/>
          </a:xfrm>
          <a:prstGeom prst="ellipse">
            <a:avLst/>
          </a:prstGeom>
          <a:solidFill>
            <a:srgbClr val="002060"/>
          </a:solidFill>
          <a:ln w="12700">
            <a:noFill/>
          </a:ln>
        </p:spPr>
        <p:txBody>
          <a:bodyPr wrap="none" lIns="0" tIns="144000" rIns="0" rtlCol="0" anchor="ctr">
            <a:noAutofit/>
          </a:bodyPr>
          <a:lstStyle/>
          <a:p>
            <a:pPr algn="ctr" defTabSz="914400"/>
            <a:r>
              <a:rPr lang="en-US" sz="1600" b="1" dirty="0">
                <a:solidFill>
                  <a:schemeClr val="bg1"/>
                </a:solidFill>
                <a:latin typeface="Frutiger LT Pro 45 Light" panose="020B0403030504020204" pitchFamily="34" charset="0"/>
              </a:rPr>
              <a:t>SAP ABAP </a:t>
            </a:r>
          </a:p>
          <a:p>
            <a:pPr algn="ctr" defTabSz="914400"/>
            <a:r>
              <a:rPr lang="en-US" sz="1600" b="1" dirty="0">
                <a:solidFill>
                  <a:schemeClr val="bg1"/>
                </a:solidFill>
                <a:latin typeface="Frutiger LT Pro 45 Light" panose="020B0403030504020204" pitchFamily="34" charset="0"/>
              </a:rPr>
              <a:t>Editor</a:t>
            </a:r>
          </a:p>
          <a:p>
            <a:pPr algn="ctr" defTabSz="914400"/>
            <a:r>
              <a:rPr lang="en-US" sz="1600" b="1" dirty="0">
                <a:solidFill>
                  <a:schemeClr val="bg1"/>
                </a:solidFill>
                <a:latin typeface="Frutiger LT Pro 45 Light" panose="020B0403030504020204" pitchFamily="34" charset="0"/>
              </a:rPr>
              <a:t>SE38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D6FB28A7-27B2-44C0-859B-A765406D7B65}"/>
              </a:ext>
            </a:extLst>
          </p:cNvPr>
          <p:cNvCxnSpPr>
            <a:cxnSpLocks/>
            <a:stCxn id="68" idx="6"/>
            <a:endCxn id="7" idx="1"/>
          </p:cNvCxnSpPr>
          <p:nvPr/>
        </p:nvCxnSpPr>
        <p:spPr>
          <a:xfrm>
            <a:off x="2421700" y="3990006"/>
            <a:ext cx="1311768" cy="1"/>
          </a:xfrm>
          <a:prstGeom prst="straightConnector1">
            <a:avLst/>
          </a:prstGeom>
          <a:noFill/>
          <a:ln w="15875" cap="flat" cmpd="sng" algn="ctr">
            <a:solidFill>
              <a:srgbClr val="00000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07FAF612-17ED-B5B6-44EA-1D8F5B8F746C}"/>
              </a:ext>
            </a:extLst>
          </p:cNvPr>
          <p:cNvCxnSpPr>
            <a:cxnSpLocks/>
            <a:stCxn id="68" idx="6"/>
            <a:endCxn id="6" idx="1"/>
          </p:cNvCxnSpPr>
          <p:nvPr/>
        </p:nvCxnSpPr>
        <p:spPr>
          <a:xfrm flipV="1">
            <a:off x="2421700" y="3212328"/>
            <a:ext cx="1311768" cy="777678"/>
          </a:xfrm>
          <a:prstGeom prst="bentConnector3">
            <a:avLst/>
          </a:prstGeom>
          <a:noFill/>
          <a:ln w="15875" cap="flat" cmpd="sng" algn="ctr">
            <a:solidFill>
              <a:srgbClr val="000000"/>
            </a:solidFill>
            <a:prstDash val="solid"/>
            <a:miter lim="800000"/>
            <a:tailEnd type="triangle" w="lg" len="lg"/>
          </a:ln>
          <a:effectLst/>
        </p:spPr>
      </p:cxn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2A9B6298-CE75-D0D1-FAA7-1B03D0E4D2CB}"/>
              </a:ext>
            </a:extLst>
          </p:cNvPr>
          <p:cNvCxnSpPr>
            <a:cxnSpLocks/>
            <a:stCxn id="68" idx="6"/>
            <a:endCxn id="8" idx="1"/>
          </p:cNvCxnSpPr>
          <p:nvPr/>
        </p:nvCxnSpPr>
        <p:spPr>
          <a:xfrm>
            <a:off x="2421700" y="3990006"/>
            <a:ext cx="1311768" cy="745080"/>
          </a:xfrm>
          <a:prstGeom prst="bentConnector3">
            <a:avLst/>
          </a:prstGeom>
          <a:noFill/>
          <a:ln w="15875" cap="flat" cmpd="sng" algn="ctr">
            <a:solidFill>
              <a:srgbClr val="000000"/>
            </a:solidFill>
            <a:prstDash val="solid"/>
            <a:miter lim="800000"/>
            <a:tailEnd type="triangle" w="lg" len="lg"/>
          </a:ln>
          <a:effectLst/>
        </p:spPr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9E8ABFC7-526F-BCBC-7151-DAF9A8243D23}"/>
              </a:ext>
            </a:extLst>
          </p:cNvPr>
          <p:cNvGrpSpPr/>
          <p:nvPr/>
        </p:nvGrpSpPr>
        <p:grpSpPr>
          <a:xfrm>
            <a:off x="342900" y="1457855"/>
            <a:ext cx="2849553" cy="1709732"/>
            <a:chOff x="342900" y="1457855"/>
            <a:chExt cx="2849553" cy="170973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B8BA774-BFA9-FEF3-3B78-770B06362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8053" y="1681456"/>
              <a:ext cx="2088819" cy="1313096"/>
            </a:xfrm>
            <a:prstGeom prst="rect">
              <a:avLst/>
            </a:prstGeom>
          </p:spPr>
        </p:pic>
        <p:pic>
          <p:nvPicPr>
            <p:cNvPr id="82" name="Picture 81" descr="A close-up of a computer&#10;&#10;Description automatically generated">
              <a:extLst>
                <a:ext uri="{FF2B5EF4-FFF2-40B4-BE49-F238E27FC236}">
                  <a16:creationId xmlns:a16="http://schemas.microsoft.com/office/drawing/2014/main" id="{D1B73C8E-6F86-2005-A962-F369FEA625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900" y="1457855"/>
              <a:ext cx="2849553" cy="17097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3634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de Your Way to Success with B Tech Computer Science and Engineering">
            <a:extLst>
              <a:ext uri="{FF2B5EF4-FFF2-40B4-BE49-F238E27FC236}">
                <a16:creationId xmlns:a16="http://schemas.microsoft.com/office/drawing/2014/main" id="{014F5FAB-DD2C-FD5B-CF06-BF1A746623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64"/>
          <a:stretch/>
        </p:blipFill>
        <p:spPr bwMode="auto">
          <a:xfrm>
            <a:off x="4294535" y="-1"/>
            <a:ext cx="7897465" cy="6370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934D4B7-2047-1551-8D78-67EEC1A84052}"/>
              </a:ext>
            </a:extLst>
          </p:cNvPr>
          <p:cNvSpPr/>
          <p:nvPr/>
        </p:nvSpPr>
        <p:spPr>
          <a:xfrm rot="10800000" flipV="1">
            <a:off x="0" y="0"/>
            <a:ext cx="11541578" cy="6370195"/>
          </a:xfrm>
          <a:custGeom>
            <a:avLst/>
            <a:gdLst>
              <a:gd name="connsiteX0" fmla="*/ 0 w 9704390"/>
              <a:gd name="connsiteY0" fmla="*/ 6856844 h 6858000"/>
              <a:gd name="connsiteX1" fmla="*/ 45720 w 9704390"/>
              <a:gd name="connsiteY1" fmla="*/ 6858000 h 6858000"/>
              <a:gd name="connsiteX2" fmla="*/ 0 w 9704390"/>
              <a:gd name="connsiteY2" fmla="*/ 6858000 h 6858000"/>
              <a:gd name="connsiteX3" fmla="*/ 45720 w 9704390"/>
              <a:gd name="connsiteY3" fmla="*/ 0 h 6858000"/>
              <a:gd name="connsiteX4" fmla="*/ 9704390 w 9704390"/>
              <a:gd name="connsiteY4" fmla="*/ 0 h 6858000"/>
              <a:gd name="connsiteX5" fmla="*/ 9704390 w 9704390"/>
              <a:gd name="connsiteY5" fmla="*/ 6858000 h 6858000"/>
              <a:gd name="connsiteX6" fmla="*/ 45720 w 9704390"/>
              <a:gd name="connsiteY6" fmla="*/ 6858000 h 6858000"/>
              <a:gd name="connsiteX7" fmla="*/ 3474720 w 9704390"/>
              <a:gd name="connsiteY7" fmla="*/ 3429000 h 6858000"/>
              <a:gd name="connsiteX8" fmla="*/ 45720 w 9704390"/>
              <a:gd name="connsiteY8" fmla="*/ 0 h 6858000"/>
              <a:gd name="connsiteX9" fmla="*/ 0 w 9704390"/>
              <a:gd name="connsiteY9" fmla="*/ 0 h 6858000"/>
              <a:gd name="connsiteX10" fmla="*/ 45720 w 9704390"/>
              <a:gd name="connsiteY10" fmla="*/ 0 h 6858000"/>
              <a:gd name="connsiteX11" fmla="*/ 0 w 9704390"/>
              <a:gd name="connsiteY11" fmla="*/ 11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04390" h="6858000">
                <a:moveTo>
                  <a:pt x="0" y="6856844"/>
                </a:moveTo>
                <a:lnTo>
                  <a:pt x="45720" y="6858000"/>
                </a:lnTo>
                <a:lnTo>
                  <a:pt x="0" y="6858000"/>
                </a:lnTo>
                <a:close/>
                <a:moveTo>
                  <a:pt x="45720" y="0"/>
                </a:moveTo>
                <a:lnTo>
                  <a:pt x="9704390" y="0"/>
                </a:lnTo>
                <a:lnTo>
                  <a:pt x="9704390" y="6858000"/>
                </a:lnTo>
                <a:lnTo>
                  <a:pt x="45720" y="6858000"/>
                </a:lnTo>
                <a:cubicBezTo>
                  <a:pt x="1939504" y="6858000"/>
                  <a:pt x="3474720" y="5322784"/>
                  <a:pt x="3474720" y="3429000"/>
                </a:cubicBezTo>
                <a:cubicBezTo>
                  <a:pt x="3474720" y="1535216"/>
                  <a:pt x="1939504" y="0"/>
                  <a:pt x="45720" y="0"/>
                </a:cubicBezTo>
                <a:close/>
                <a:moveTo>
                  <a:pt x="0" y="0"/>
                </a:moveTo>
                <a:lnTo>
                  <a:pt x="45720" y="0"/>
                </a:lnTo>
                <a:lnTo>
                  <a:pt x="0" y="1156"/>
                </a:ln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317500" dist="889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99E525-B518-5A63-B791-FD668018BC9C}"/>
              </a:ext>
            </a:extLst>
          </p:cNvPr>
          <p:cNvSpPr/>
          <p:nvPr/>
        </p:nvSpPr>
        <p:spPr>
          <a:xfrm>
            <a:off x="389062" y="1395211"/>
            <a:ext cx="470581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Key challenge solved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Applicable across industries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5ADE60-273B-AF7A-ABA6-9FC9D00F4264}"/>
              </a:ext>
            </a:extLst>
          </p:cNvPr>
          <p:cNvSpPr/>
          <p:nvPr/>
        </p:nvSpPr>
        <p:spPr>
          <a:xfrm>
            <a:off x="389063" y="2989627"/>
            <a:ext cx="3235880" cy="1169551"/>
          </a:xfrm>
          <a:prstGeom prst="rect">
            <a:avLst/>
          </a:prstGeom>
        </p:spPr>
        <p:txBody>
          <a:bodyPr wrap="square" lIns="36000">
            <a:noAutofit/>
          </a:bodyPr>
          <a:lstStyle/>
          <a:p>
            <a:pPr marL="180000" indent="-144000" defTabSz="914400">
              <a:buFont typeface="Wingdings" panose="05000000000000000000" pitchFamily="2" charset="2"/>
              <a:buChar char="§"/>
              <a:defRPr/>
            </a:pPr>
            <a:r>
              <a:rPr lang="en-IN" sz="1400" dirty="0">
                <a:latin typeface="Frutiger LT Pro 45 Light" panose="020B0403030504020204" pitchFamily="34" charset="0"/>
              </a:rPr>
              <a:t>Code not aligned to best practices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Higher development cycle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Insufficient code documentation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Higher time spent</a:t>
            </a:r>
            <a:r>
              <a:rPr lang="en-IN" sz="1400" dirty="0">
                <a:latin typeface="Frutiger LT Pro 45 Light" panose="020B0403030504020204" pitchFamily="34" charset="0"/>
              </a:rPr>
              <a:t> on understanding legacy code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2CBE88-F4ED-FAD5-B064-5D792F79D92F}"/>
              </a:ext>
            </a:extLst>
          </p:cNvPr>
          <p:cNvSpPr txBox="1"/>
          <p:nvPr/>
        </p:nvSpPr>
        <p:spPr>
          <a:xfrm>
            <a:off x="3946928" y="3103819"/>
            <a:ext cx="3156001" cy="756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105B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20-30% 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developer productivity improvement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08FECA-4FE7-D861-E6DE-594CF5D56442}"/>
              </a:ext>
            </a:extLst>
          </p:cNvPr>
          <p:cNvSpPr txBox="1"/>
          <p:nvPr/>
        </p:nvSpPr>
        <p:spPr>
          <a:xfrm>
            <a:off x="3946928" y="4124157"/>
            <a:ext cx="3156001" cy="756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>
                <a:solidFill>
                  <a:srgbClr val="00105B"/>
                </a:solidFill>
                <a:latin typeface="Frutiger LT Pro 45 Light" panose="020B0403030504020204" pitchFamily="34" charset="0"/>
              </a:rPr>
              <a:t>50% 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faster development lifecycle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0880556-15D5-938C-9EA1-431E6F032A28}"/>
              </a:ext>
            </a:extLst>
          </p:cNvPr>
          <p:cNvSpPr/>
          <p:nvPr/>
        </p:nvSpPr>
        <p:spPr>
          <a:xfrm>
            <a:off x="389063" y="4508375"/>
            <a:ext cx="3235880" cy="64800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SOLUTION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CE14891-E184-10F7-FD16-F6A13911E86F}"/>
              </a:ext>
            </a:extLst>
          </p:cNvPr>
          <p:cNvSpPr/>
          <p:nvPr/>
        </p:nvSpPr>
        <p:spPr>
          <a:xfrm>
            <a:off x="389063" y="2272504"/>
            <a:ext cx="3235880" cy="648000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CHALLENGE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283EDE-74F2-A44F-274D-BAE1C3B160DE}"/>
              </a:ext>
            </a:extLst>
          </p:cNvPr>
          <p:cNvSpPr/>
          <p:nvPr/>
        </p:nvSpPr>
        <p:spPr>
          <a:xfrm>
            <a:off x="389063" y="5223792"/>
            <a:ext cx="3235880" cy="954107"/>
          </a:xfrm>
          <a:prstGeom prst="rect">
            <a:avLst/>
          </a:prstGeom>
        </p:spPr>
        <p:txBody>
          <a:bodyPr wrap="square" lIns="36000">
            <a:noAutofit/>
          </a:bodyPr>
          <a:lstStyle/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CodeEZ.AI helps 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Code generation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IN" sz="1400" dirty="0">
                <a:latin typeface="Frutiger LT Pro 45 Light" panose="020B0403030504020204" pitchFamily="34" charset="0"/>
              </a:rPr>
              <a:t>Code review</a:t>
            </a:r>
          </a:p>
          <a:p>
            <a:pPr marL="180000" marR="0" lvl="0" indent="-144000" defTabSz="914400" rtl="0" eaLnBrk="1" fontAlgn="auto" latinLnBrk="0" hangingPunct="1"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Code documentation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FA9260-5A9B-B17C-C048-4A260A52C495}"/>
              </a:ext>
            </a:extLst>
          </p:cNvPr>
          <p:cNvSpPr txBox="1"/>
          <p:nvPr/>
        </p:nvSpPr>
        <p:spPr>
          <a:xfrm>
            <a:off x="3946928" y="5144495"/>
            <a:ext cx="3156001" cy="756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>
                <a:solidFill>
                  <a:srgbClr val="00105B"/>
                </a:solidFill>
                <a:latin typeface="Frutiger LT Pro 45 Light" panose="020B0403030504020204" pitchFamily="34" charset="0"/>
              </a:rPr>
              <a:t>40% </a:t>
            </a:r>
            <a:r>
              <a:rPr kumimoji="0" lang="en-I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utiger LT Pro 45 Light" panose="020B0403030504020204" pitchFamily="34" charset="0"/>
              </a:rPr>
              <a:t>effort reduction </a:t>
            </a:r>
            <a:r>
              <a:rPr lang="en-IN" sz="1400" dirty="0">
                <a:latin typeface="Frutiger LT Pro 45 Light" panose="020B0403030504020204" pitchFamily="34" charset="0"/>
              </a:rPr>
              <a:t>for code documentation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utiger LT Pro 45 Light" panose="020B0403030504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2A7A21B-888E-07B8-D38D-0CF7D27A4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63" y="103110"/>
            <a:ext cx="9232919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Frutiger LT Pro 45 Light" panose="020B0403030504020204" pitchFamily="34" charset="0"/>
              </a:rPr>
              <a:t>Improving Developer Productivity &amp; Code Quality using </a:t>
            </a:r>
            <a:r>
              <a:rPr lang="en-US" dirty="0" err="1">
                <a:solidFill>
                  <a:schemeClr val="tx1"/>
                </a:solidFill>
                <a:latin typeface="Frutiger LT Pro 45 Light" panose="020B0403030504020204" pitchFamily="34" charset="0"/>
              </a:rPr>
              <a:t>CodeEZ</a:t>
            </a:r>
            <a:r>
              <a:rPr lang="en-US" dirty="0">
                <a:solidFill>
                  <a:schemeClr val="tx1"/>
                </a:solidFill>
                <a:latin typeface="Frutiger LT Pro 45 Light" panose="020B0403030504020204" pitchFamily="34" charset="0"/>
              </a:rPr>
              <a:t>. AI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20C147D-DD31-CFA9-B6D7-4745A79AA174}"/>
              </a:ext>
            </a:extLst>
          </p:cNvPr>
          <p:cNvSpPr/>
          <p:nvPr/>
        </p:nvSpPr>
        <p:spPr>
          <a:xfrm>
            <a:off x="3899705" y="2272504"/>
            <a:ext cx="3206680" cy="6480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pPr marL="18288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utiger LT Pro 45 Light" panose="020B0403030504020204" pitchFamily="34" charset="0"/>
              </a:rPr>
              <a:t>RESULTS</a:t>
            </a:r>
          </a:p>
        </p:txBody>
      </p:sp>
      <p:pic>
        <p:nvPicPr>
          <p:cNvPr id="1026" name="Picture 2" descr="Challenge - Free people icons">
            <a:extLst>
              <a:ext uri="{FF2B5EF4-FFF2-40B4-BE49-F238E27FC236}">
                <a16:creationId xmlns:a16="http://schemas.microsoft.com/office/drawing/2014/main" id="{A76AC0F5-C43D-FD92-E1C6-31ED1CD89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764" y="2372544"/>
            <a:ext cx="409190" cy="40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 - Free business and finance icons">
            <a:extLst>
              <a:ext uri="{FF2B5EF4-FFF2-40B4-BE49-F238E27FC236}">
                <a16:creationId xmlns:a16="http://schemas.microsoft.com/office/drawing/2014/main" id="{53F2EDA7-3B49-1437-6ACB-A5C13FB6A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540" y="2396367"/>
            <a:ext cx="371991" cy="37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olution - Free miscellaneous icons">
            <a:extLst>
              <a:ext uri="{FF2B5EF4-FFF2-40B4-BE49-F238E27FC236}">
                <a16:creationId xmlns:a16="http://schemas.microsoft.com/office/drawing/2014/main" id="{13B2F42D-D501-AF45-4AD2-62EE6FB68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270" y="4621885"/>
            <a:ext cx="452733" cy="452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4D3C3EF-9273-01B2-459F-B766B945059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4917"/>
          <a:stretch/>
        </p:blipFill>
        <p:spPr>
          <a:xfrm rot="5400000">
            <a:off x="5373736" y="2547538"/>
            <a:ext cx="296573" cy="315019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EE35E3F-05B1-DD91-B78D-2699DA2BAD8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94917"/>
          <a:stretch/>
        </p:blipFill>
        <p:spPr>
          <a:xfrm rot="5400000">
            <a:off x="5373736" y="3597175"/>
            <a:ext cx="296573" cy="315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675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701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E2F4F59F82B349A7EDB0CD6058F8A5" ma:contentTypeVersion="14" ma:contentTypeDescription="Create a new document." ma:contentTypeScope="" ma:versionID="6f33fa30514baeb3ee6f582cb6394647">
  <xsd:schema xmlns:xsd="http://www.w3.org/2001/XMLSchema" xmlns:xs="http://www.w3.org/2001/XMLSchema" xmlns:p="http://schemas.microsoft.com/office/2006/metadata/properties" xmlns:ns2="d0260963-9da2-4f60-95fe-6cd6b68036b2" xmlns:ns3="c9a3ac58-8462-4c0d-ba33-37ba080803b2" targetNamespace="http://schemas.microsoft.com/office/2006/metadata/properties" ma:root="true" ma:fieldsID="d62b219917d11d0295000e48c678f854" ns2:_="" ns3:_="">
    <xsd:import namespace="d0260963-9da2-4f60-95fe-6cd6b68036b2"/>
    <xsd:import namespace="c9a3ac58-8462-4c0d-ba33-37ba080803b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260963-9da2-4f60-95fe-6cd6b68036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ec554113-5c1c-4c88-a5a0-ba7e0db0880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a3ac58-8462-4c0d-ba33-37ba080803b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aeef2e64-5fd4-4681-badd-223152558a60}" ma:internalName="TaxCatchAll" ma:showField="CatchAllData" ma:web="c9a3ac58-8462-4c0d-ba33-37ba080803b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0260963-9da2-4f60-95fe-6cd6b68036b2">
      <Terms xmlns="http://schemas.microsoft.com/office/infopath/2007/PartnerControls"/>
    </lcf76f155ced4ddcb4097134ff3c332f>
    <TaxCatchAll xmlns="c9a3ac58-8462-4c0d-ba33-37ba080803b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5F2CFDA-A0FF-448C-9B3E-39DFD21FC4B6}"/>
</file>

<file path=customXml/itemProps2.xml><?xml version="1.0" encoding="utf-8"?>
<ds:datastoreItem xmlns:ds="http://schemas.openxmlformats.org/officeDocument/2006/customXml" ds:itemID="{728EA2BA-5FBE-446C-A04A-48F37C10CC0C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www.w3.org/XML/1998/namespace"/>
    <ds:schemaRef ds:uri="http://purl.org/dc/elements/1.1/"/>
    <ds:schemaRef ds:uri="http://schemas.microsoft.com/office/infopath/2007/PartnerControls"/>
    <ds:schemaRef ds:uri="c9a3ac58-8462-4c0d-ba33-37ba080803b2"/>
    <ds:schemaRef ds:uri="d0260963-9da2-4f60-95fe-6cd6b68036b2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057B525B-EF74-4086-9DBF-717C6A068F5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1584</TotalTime>
  <Words>147</Words>
  <Application>Microsoft Macintosh PowerPoint</Application>
  <PresentationFormat>Widescreen</PresentationFormat>
  <Paragraphs>39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6" baseType="lpstr">
      <vt:lpstr>Aptos</vt:lpstr>
      <vt:lpstr>Aptos Display</vt:lpstr>
      <vt:lpstr>Arial</vt:lpstr>
      <vt:lpstr>Barlow</vt:lpstr>
      <vt:lpstr>Calibri Light</vt:lpstr>
      <vt:lpstr>Frutiger 45 Light</vt:lpstr>
      <vt:lpstr>Frutiger LT Pro 45 Light</vt:lpstr>
      <vt:lpstr>Frutiger LT Pro 55 Roman</vt:lpstr>
      <vt:lpstr>Trebuchet MS</vt:lpstr>
      <vt:lpstr>Wingdings</vt:lpstr>
      <vt:lpstr>Office Theme</vt:lpstr>
      <vt:lpstr>1_Office Theme</vt:lpstr>
      <vt:lpstr>CodeEZ. AI</vt:lpstr>
      <vt:lpstr>Improving Developer Productivity &amp; Code Quality using CodeEZ. AI</vt:lpstr>
      <vt:lpstr>Improving Developer Productivity &amp; Code Quality using CodeEZ. AI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 for Booth Showcase</dc:title>
  <dc:creator>Nayonika Kulkarni</dc:creator>
  <cp:lastModifiedBy>Madhav Avhad</cp:lastModifiedBy>
  <cp:revision>3</cp:revision>
  <dcterms:created xsi:type="dcterms:W3CDTF">2024-06-17T08:45:27Z</dcterms:created>
  <dcterms:modified xsi:type="dcterms:W3CDTF">2025-02-10T09:16:03Z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0x01010042E2F4F59F82B349A7EDB0CD6058F8A5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xd_Signature">
    <vt:lpwstr/>
  </property>
</Properties>
</file>

<file path=docProps/thumbnail.jpeg>
</file>